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Noto Sans CJK KR Bold"/>
      <p:bold r:id="rId20"/>
    </p:embeddedFont>
    <p:embeddedFont>
      <p:font typeface="Pretendard Medium"/>
      <p:bold r:id="rId21"/>
    </p:embeddedFont>
    <p:embeddedFont>
      <p:font typeface="Pretendard Black"/>
      <p:bold r:id="rId22"/>
    </p:embeddedFont>
    <p:embeddedFont>
      <p:font typeface="Chonburi"/>
      <p:regular r:id="rId23"/>
    </p:embeddedFont>
    <p:embeddedFont>
      <p:font typeface="Noto Sans CJK KR Light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1.fntdata" Type="http://schemas.openxmlformats.org/officeDocument/2006/relationships/font"/><Relationship Id="rId21" Target="fonts/font2.fntdata" Type="http://schemas.openxmlformats.org/officeDocument/2006/relationships/font"/><Relationship Id="rId22" Target="fonts/font3.fntdata" Type="http://schemas.openxmlformats.org/officeDocument/2006/relationships/font"/><Relationship Id="rId23" Target="fonts/font4.fntdata" Type="http://schemas.openxmlformats.org/officeDocument/2006/relationships/font"/><Relationship Id="rId24" Target="fonts/font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6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6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23900" y="3441700"/>
            <a:ext cx="12598400" cy="68453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30200" y="2400300"/>
            <a:ext cx="17576800" cy="69977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73100" y="711200"/>
            <a:ext cx="12090400" cy="1244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7000" b="false" i="true" u="none" strike="noStrike">
                <a:solidFill>
                  <a:srgbClr val="FF4040"/>
                </a:solidFill>
                <a:latin typeface="Chonburi"/>
              </a:rPr>
              <a:t>PRPR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074400" y="7226300"/>
            <a:ext cx="6172200" cy="850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40200" y="1638300"/>
            <a:ext cx="1483360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14400" y="2235200"/>
            <a:ext cx="4813300" cy="1991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38900" y="-10934700"/>
            <a:ext cx="4813300" cy="19913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73100" y="711200"/>
            <a:ext cx="12090400" cy="1244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7000" b="false" i="true" u="none" strike="noStrike">
                <a:solidFill>
                  <a:srgbClr val="FF4040"/>
                </a:solidFill>
                <a:latin typeface="Chonburi"/>
              </a:rPr>
              <a:t>PRPR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230100" y="2374900"/>
            <a:ext cx="5181600" cy="302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49400"/>
              </a:lnSpc>
            </a:pP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-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타겟층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: 20-30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대</a:t>
            </a:r>
          </a:p>
          <a:p>
            <a:pPr algn="l" lvl="0">
              <a:lnSpc>
                <a:spcPct val="149400"/>
              </a:lnSpc>
            </a:pP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-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곡선적이고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튀는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컬러의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철제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가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구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판매</a:t>
            </a:r>
          </a:p>
          <a:p>
            <a:pPr algn="l" lvl="0">
              <a:lnSpc>
                <a:spcPct val="149400"/>
              </a:lnSpc>
            </a:pP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-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제품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분위기에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맞춰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곡선적인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도형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프레임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및</a:t>
            </a:r>
          </a:p>
          <a:p>
            <a:pPr algn="l" lvl="0">
              <a:lnSpc>
                <a:spcPct val="149400"/>
              </a:lnSpc>
            </a:pP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 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강렬한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오렌지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&amp;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블랙톤의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컬러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조합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활용</a:t>
            </a:r>
          </a:p>
          <a:p>
            <a:pPr algn="l" lvl="0">
              <a:lnSpc>
                <a:spcPct val="149400"/>
              </a:lnSpc>
            </a:pP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-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리뉴얼한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로고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및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상호를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디자인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포인트로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활용하여</a:t>
            </a:r>
          </a:p>
          <a:p>
            <a:pPr algn="l" lvl="0">
              <a:lnSpc>
                <a:spcPct val="149400"/>
              </a:lnSpc>
            </a:pP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브랜드의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이미지와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아이덴티티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강조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594600" y="3479800"/>
            <a:ext cx="3098800" cy="558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654300" y="4356100"/>
            <a:ext cx="12992100" cy="168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9500" b="false" i="true" u="none" strike="noStrike">
                <a:solidFill>
                  <a:srgbClr val="FF4040"/>
                </a:solidFill>
                <a:latin typeface="Chonburi"/>
              </a:rPr>
              <a:t>HD esg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394700" y="3543300"/>
            <a:ext cx="15621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true" u="none" strike="noStrike">
                <a:solidFill>
                  <a:srgbClr val="FFFFFF"/>
                </a:solidFill>
                <a:latin typeface="Pretendard Black"/>
              </a:rPr>
              <a:t>chapter 4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30200" y="2527300"/>
            <a:ext cx="17653000" cy="6553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73100" y="711200"/>
            <a:ext cx="12090400" cy="1244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7000" b="false" i="true" u="none" strike="noStrike">
                <a:solidFill>
                  <a:srgbClr val="FF4040"/>
                </a:solidFill>
                <a:latin typeface="Chonburi"/>
              </a:rPr>
              <a:t>HD esg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074400" y="7048500"/>
            <a:ext cx="6172200" cy="850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749800" y="1638300"/>
            <a:ext cx="1422400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14400" y="2235200"/>
            <a:ext cx="4813300" cy="17678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38900" y="-8699500"/>
            <a:ext cx="4813300" cy="17678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73100" y="711200"/>
            <a:ext cx="12090400" cy="1244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7000" b="false" i="true" u="none" strike="noStrike">
                <a:solidFill>
                  <a:srgbClr val="FF4040"/>
                </a:solidFill>
                <a:latin typeface="Chonburi"/>
              </a:rPr>
              <a:t>HD esg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230100" y="2374900"/>
            <a:ext cx="5181600" cy="2641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49400"/>
              </a:lnSpc>
            </a:pP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-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현대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기업의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지속가능발전을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위한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ESG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페이지</a:t>
            </a:r>
          </a:p>
          <a:p>
            <a:pPr algn="l" lvl="0">
              <a:lnSpc>
                <a:spcPct val="149400"/>
              </a:lnSpc>
            </a:pP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-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차분하게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정돈한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블루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&amp;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그린톤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컬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러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조합을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통해</a:t>
            </a:r>
          </a:p>
          <a:p>
            <a:pPr algn="l" lvl="0">
              <a:lnSpc>
                <a:spcPct val="149400"/>
              </a:lnSpc>
            </a:pP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이전보다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시각적인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이질감이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없도록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제작</a:t>
            </a:r>
          </a:p>
          <a:p>
            <a:pPr algn="l" lvl="0">
              <a:lnSpc>
                <a:spcPct val="149400"/>
              </a:lnSpc>
            </a:pP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-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페이지마다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연결되는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선을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통해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지속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가능한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발전을</a:t>
            </a:r>
          </a:p>
          <a:p>
            <a:pPr algn="l" lvl="0">
              <a:lnSpc>
                <a:spcPct val="149400"/>
              </a:lnSpc>
            </a:pP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상징적으로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표현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및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통일성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있게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제작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0"/>
            <a:ext cx="3962400" cy="1032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991100" y="2641600"/>
            <a:ext cx="139827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991100" y="4279900"/>
            <a:ext cx="13982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991100" y="5918200"/>
            <a:ext cx="139827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991100" y="7556500"/>
            <a:ext cx="139827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17600" y="1574800"/>
            <a:ext cx="2032000" cy="1244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000" b="false" i="false" u="none" strike="noStrike">
                <a:solidFill>
                  <a:srgbClr val="000000"/>
                </a:solidFill>
                <a:ea typeface="Noto Sans CJK KR Bold"/>
              </a:rPr>
              <a:t>목차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029200" y="1612900"/>
            <a:ext cx="16764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FF4040"/>
                </a:solidFill>
                <a:latin typeface="Pretendard Medium"/>
              </a:rPr>
              <a:t>chapter 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921500" y="1460500"/>
            <a:ext cx="4152900" cy="148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8400" b="false" i="false" u="none" strike="noStrike">
                <a:solidFill>
                  <a:srgbClr val="FF4040"/>
                </a:solidFill>
                <a:latin typeface="Pretendard Black"/>
              </a:rPr>
              <a:t>MDM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029200" y="3251200"/>
            <a:ext cx="16764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FF4040"/>
                </a:solidFill>
                <a:latin typeface="Pretendard Medium"/>
              </a:rPr>
              <a:t>chapter 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96100" y="3098800"/>
            <a:ext cx="10350500" cy="148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8400" b="false" i="false" u="none" strike="noStrike">
                <a:solidFill>
                  <a:srgbClr val="FF4040"/>
                </a:solidFill>
                <a:latin typeface="Pretendard Black"/>
              </a:rPr>
              <a:t>Hanttam hanttam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029200" y="4889500"/>
            <a:ext cx="16764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FF4040"/>
                </a:solidFill>
                <a:latin typeface="Pretendard Medium"/>
              </a:rPr>
              <a:t>chapter 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96100" y="4762500"/>
            <a:ext cx="3492500" cy="148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8400" b="false" i="false" u="none" strike="noStrike">
                <a:solidFill>
                  <a:srgbClr val="FF4040"/>
                </a:solidFill>
                <a:latin typeface="Pretendard Black"/>
              </a:rPr>
              <a:t>PRPR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041900" y="6527800"/>
            <a:ext cx="16637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FF4040"/>
                </a:solidFill>
                <a:latin typeface="Pretendard Medium"/>
              </a:rPr>
              <a:t>chapter 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896100" y="6350000"/>
            <a:ext cx="4178300" cy="148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8400" b="false" i="false" u="none" strike="noStrike">
                <a:solidFill>
                  <a:srgbClr val="FF4040"/>
                </a:solidFill>
                <a:latin typeface="Pretendard Black"/>
              </a:rPr>
              <a:t>HD esg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594600" y="3479800"/>
            <a:ext cx="3098800" cy="558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340100" y="4356100"/>
            <a:ext cx="11620500" cy="168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9500" b="false" i="true" u="none" strike="noStrike">
                <a:solidFill>
                  <a:srgbClr val="FF4040"/>
                </a:solidFill>
                <a:latin typeface="Chonburi"/>
              </a:rPr>
              <a:t>MDM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331200" y="3543300"/>
            <a:ext cx="16764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true" u="none" strike="noStrike">
                <a:solidFill>
                  <a:srgbClr val="FFFFFF"/>
                </a:solidFill>
                <a:latin typeface="Pretendard Black"/>
              </a:rPr>
              <a:t>chapter 1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30200" y="2641600"/>
            <a:ext cx="17678400" cy="6629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73100" y="711200"/>
            <a:ext cx="12090400" cy="1244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7000" b="false" i="true" u="none" strike="noStrike">
                <a:solidFill>
                  <a:srgbClr val="FF4040"/>
                </a:solidFill>
                <a:latin typeface="Chonburi"/>
              </a:rPr>
              <a:t>MDM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137900" y="7162800"/>
            <a:ext cx="6172200" cy="850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898900" y="1638300"/>
            <a:ext cx="1507490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14400" y="2235200"/>
            <a:ext cx="4813300" cy="14668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13500" y="-5689600"/>
            <a:ext cx="4813300" cy="14668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73100" y="711200"/>
            <a:ext cx="12090400" cy="1244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7000" b="false" i="true" u="none" strike="noStrike">
                <a:solidFill>
                  <a:srgbClr val="FF4040"/>
                </a:solidFill>
                <a:latin typeface="Chonburi"/>
              </a:rPr>
              <a:t>MDM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230100" y="2374900"/>
            <a:ext cx="5181600" cy="302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49400"/>
              </a:lnSpc>
            </a:pP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-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로고를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리뉴얼하여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이전보다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신뢰감이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느껴지는</a:t>
            </a:r>
          </a:p>
          <a:p>
            <a:pPr algn="l" lvl="0">
              <a:lnSpc>
                <a:spcPct val="149400"/>
              </a:lnSpc>
            </a:pP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 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이미지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강조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(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볼드하고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강한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서체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)</a:t>
            </a:r>
          </a:p>
          <a:p>
            <a:pPr algn="l" lvl="0">
              <a:lnSpc>
                <a:spcPct val="149400"/>
              </a:lnSpc>
            </a:pP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-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골드톤과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어우러지는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회색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컬러를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활용하여</a:t>
            </a:r>
          </a:p>
          <a:p>
            <a:pPr algn="l" lvl="0">
              <a:lnSpc>
                <a:spcPct val="149400"/>
              </a:lnSpc>
            </a:pP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고급스러운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브랜드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이미지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살려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제작</a:t>
            </a:r>
          </a:p>
          <a:p>
            <a:pPr algn="l" lvl="0">
              <a:lnSpc>
                <a:spcPct val="149400"/>
              </a:lnSpc>
            </a:pP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-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메인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첫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페이지에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swiper,  gsap animaton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을</a:t>
            </a:r>
          </a:p>
          <a:p>
            <a:pPr algn="l" lvl="0">
              <a:lnSpc>
                <a:spcPct val="149400"/>
              </a:lnSpc>
            </a:pP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구현하여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기존보다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동적인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이미지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강조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594600" y="3479800"/>
            <a:ext cx="3098800" cy="558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654300" y="4356100"/>
            <a:ext cx="12992100" cy="168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9500" b="false" i="true" u="none" strike="noStrike">
                <a:solidFill>
                  <a:srgbClr val="FF4040"/>
                </a:solidFill>
                <a:latin typeface="Chonburi"/>
              </a:rPr>
              <a:t>hanttam hanttam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394700" y="3543300"/>
            <a:ext cx="15621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true" u="none" strike="noStrike">
                <a:solidFill>
                  <a:srgbClr val="FFFFFF"/>
                </a:solidFill>
                <a:latin typeface="Pretendard Black"/>
              </a:rPr>
              <a:t>chapter 2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058400" y="1638300"/>
            <a:ext cx="89154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03200" y="2679700"/>
            <a:ext cx="17437100" cy="6756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73100" y="711200"/>
            <a:ext cx="12090400" cy="1244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7000" b="false" i="true" u="none" strike="noStrike">
                <a:solidFill>
                  <a:srgbClr val="FF4040"/>
                </a:solidFill>
                <a:latin typeface="Chonburi"/>
              </a:rPr>
              <a:t>hanttam hanttam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074400" y="7124700"/>
            <a:ext cx="61722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14400" y="2235200"/>
            <a:ext cx="4813300" cy="30695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13500" y="-21729700"/>
            <a:ext cx="4813300" cy="306959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73100" y="711200"/>
            <a:ext cx="12090400" cy="1244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7000" b="false" i="true" u="none" strike="noStrike">
                <a:solidFill>
                  <a:srgbClr val="FF4040"/>
                </a:solidFill>
                <a:latin typeface="Chonburi"/>
              </a:rPr>
              <a:t>hanttam hanttam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230100" y="2374900"/>
            <a:ext cx="5181600" cy="3403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49400"/>
              </a:lnSpc>
            </a:pP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-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타겟층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: 20-30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대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여성</a:t>
            </a:r>
          </a:p>
          <a:p>
            <a:pPr algn="l" lvl="0">
              <a:lnSpc>
                <a:spcPct val="149400"/>
              </a:lnSpc>
            </a:pP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-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한국적이면서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트렌디한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무드가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섞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인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의상이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특징</a:t>
            </a:r>
          </a:p>
          <a:p>
            <a:pPr algn="l" lvl="0">
              <a:lnSpc>
                <a:spcPct val="149400"/>
              </a:lnSpc>
            </a:pP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-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부드럽고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편안한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브랜드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이미지에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따라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컬러를</a:t>
            </a:r>
          </a:p>
          <a:p>
            <a:pPr algn="l" lvl="0">
              <a:lnSpc>
                <a:spcPct val="149400"/>
              </a:lnSpc>
            </a:pP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따듯한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그린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,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옐로우톤으로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적용</a:t>
            </a:r>
          </a:p>
          <a:p>
            <a:pPr algn="l" lvl="0">
              <a:lnSpc>
                <a:spcPct val="149400"/>
              </a:lnSpc>
            </a:pP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-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리뉴얼한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로고를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곳곳에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배치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,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디자인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포인트로</a:t>
            </a:r>
          </a:p>
          <a:p>
            <a:pPr algn="l" lvl="0">
              <a:lnSpc>
                <a:spcPct val="149400"/>
              </a:lnSpc>
            </a:pP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활용하여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브랜드의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이미지와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아이덴티티</a:t>
            </a:r>
            <a:r>
              <a:rPr lang="en-US" sz="17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Noto Sans CJK KR Light"/>
              </a:rPr>
              <a:t>강조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594600" y="3479800"/>
            <a:ext cx="3098800" cy="558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654300" y="4356100"/>
            <a:ext cx="12992100" cy="168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9500" b="false" i="true" u="none" strike="noStrike">
                <a:solidFill>
                  <a:srgbClr val="FF4040"/>
                </a:solidFill>
                <a:latin typeface="Chonburi"/>
              </a:rPr>
              <a:t>PRPR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394700" y="3543300"/>
            <a:ext cx="15621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true" u="none" strike="noStrike">
                <a:solidFill>
                  <a:srgbClr val="FFFFFF"/>
                </a:solidFill>
                <a:latin typeface="Pretendard Black"/>
              </a:rPr>
              <a:t>chapter 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